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72">
          <p15:clr>
            <a:srgbClr val="747775"/>
          </p15:clr>
        </p15:guide>
      </p15:sldGuideLst>
    </p:ext>
    <p:ext uri="GoogleSlidesCustomDataVersion2">
      <go:slidesCustomData xmlns:go="http://customooxmlschemas.google.com/" r:id="rId24" roundtripDataSignature="AMtx7mgAz4FBjFZj5kNc2g0AgKSYaVox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24" Type="http://customschemas.google.com/relationships/presentationmetadata" Target="metadata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0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p10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1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1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p1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p1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5" name="Google Shape;275;p1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1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p1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15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p15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1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4" name="Google Shape;324;p1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p17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1" name="Google Shape;341;p17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p5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p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9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4" name="Google Shape;214;p9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_CAPTION">
  <p:cSld name="TEXT_CAPTION">
    <p:bg>
      <p:bgPr>
        <a:solidFill>
          <a:srgbClr val="15162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8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NDARD_CONTENT">
  <p:cSld name="STANDARD_CONTENT">
    <p:bg>
      <p:bgPr>
        <a:solidFill>
          <a:srgbClr val="15162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COLUMN">
  <p:cSld name="TWO_COLUMN">
    <p:bg>
      <p:bgPr>
        <a:solidFill>
          <a:srgbClr val="15162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MELINE">
    <p:bg>
      <p:bgPr>
        <a:solidFill>
          <a:srgbClr val="15162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1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_TABLE">
  <p:cSld name="COMPARISON_TABLE">
    <p:bg>
      <p:bgPr>
        <a:solidFill>
          <a:srgbClr val="15162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CHROME">
  <p:cSld name="BLANK_CHROME">
    <p:bg>
      <p:bgPr>
        <a:solidFill>
          <a:srgbClr val="15162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3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1" name="Google Shape;41;p3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2" name="Google Shape;42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5" name="Google Shape;45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3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3" name="Google Shape;53;p3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" name="Google Shape;54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CKED_CARDS">
  <p:cSld name="STACKED_CARDS">
    <p:bg>
      <p:bgPr>
        <a:solidFill>
          <a:srgbClr val="15162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0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0" name="Google Shape;60;p4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1" name="Google Shape;61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4" name="Google Shape;64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8" name="Google Shape;68;p4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9" name="Google Shape;69;p4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" name="Google Shape;70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73" name="Google Shape;73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4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TRICS_GRID">
  <p:cSld name="METRICS_GRID">
    <p:bg>
      <p:bgPr>
        <a:solidFill>
          <a:srgbClr val="15162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INITION_LIST">
  <p:cSld name="DEFINITION_LIST">
    <p:bg>
      <p:bgPr>
        <a:solidFill>
          <a:srgbClr val="15162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2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SLIDE">
  <p:cSld name="TITLE_SLIDE">
    <p:bg>
      <p:bgPr>
        <a:solidFill>
          <a:srgbClr val="15162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3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DIVIDER">
  <p:cSld name="SECTION_DIVIDER">
    <p:bg>
      <p:bgPr>
        <a:solidFill>
          <a:srgbClr val="15162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_FIGURE">
  <p:cSld name="CONTENT_FIGURE">
    <p:bg>
      <p:bgPr>
        <a:solidFill>
          <a:srgbClr val="15162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_BLEED_FIGURE">
  <p:cSld name="FULL_BLEED_FIGURE">
    <p:bg>
      <p:bgPr>
        <a:solidFill>
          <a:srgbClr val="15162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_STATEMENT">
  <p:cSld name="KEY_STATEMENT">
    <p:bg>
      <p:bgPr>
        <a:solidFill>
          <a:srgbClr val="15162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.jpg"/><Relationship Id="rId5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0" y="2560320"/>
            <a:ext cx="9144000" cy="2583300"/>
          </a:xfrm>
          <a:prstGeom prst="rect">
            <a:avLst/>
          </a:prstGeom>
          <a:solidFill>
            <a:srgbClr val="000000">
              <a:alpha val="7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548640" y="2743200"/>
            <a:ext cx="54864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5200"/>
              <a:buFont typeface="Georgia"/>
              <a:buNone/>
            </a:pPr>
            <a:r>
              <a:rPr b="0" i="0" lang="en" sz="5200" u="none" cap="none" strike="noStrike">
                <a:solidFill>
                  <a:srgbClr val="D4A843"/>
                </a:solidFill>
                <a:latin typeface="Georgia"/>
                <a:ea typeface="Georgia"/>
                <a:cs typeface="Georgia"/>
                <a:sym typeface="Georgia"/>
              </a:rPr>
              <a:t>SEBE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548640" y="3474720"/>
            <a:ext cx="64008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2000"/>
              <a:buFont typeface="Georgia"/>
              <a:buNone/>
            </a:pPr>
            <a:r>
              <a:rPr b="0" i="0" lang="en" sz="2000" u="none" cap="none" strike="noStrike">
                <a:solidFill>
                  <a:srgbClr val="E0E0E0"/>
                </a:solidFill>
                <a:latin typeface="Georgia"/>
                <a:ea typeface="Georgia"/>
                <a:cs typeface="Georgia"/>
                <a:sym typeface="Georgia"/>
              </a:rPr>
              <a:t>Standardized Elicitation for Biosecurity Evaluations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548640" y="4114800"/>
            <a:ext cx="6400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Austin Morrissey, mSc.  •  Pivotal Research  •  SecureBio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" title="Dual-use-biohazard_symbol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6522" y="0"/>
            <a:ext cx="3741250" cy="385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"/>
          <p:cNvSpPr/>
          <p:nvPr/>
        </p:nvSpPr>
        <p:spPr>
          <a:xfrm>
            <a:off x="0" y="0"/>
            <a:ext cx="9144000" cy="549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548640" y="73152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8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THE MEASUREMENT GAP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548640" y="1280160"/>
            <a:ext cx="8046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Georgia"/>
              <a:buNone/>
            </a:pPr>
            <a:r>
              <a:rPr b="0" i="0" lang="en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If we cannot measure what these models know, we cannot govern the risk they pose.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581800" y="3520400"/>
            <a:ext cx="8013600" cy="731700"/>
          </a:xfrm>
          <a:prstGeom prst="rect">
            <a:avLst/>
          </a:prstGeom>
          <a:solidFill>
            <a:srgbClr val="1E1F2E"/>
          </a:solidFill>
          <a:ln cap="flat" cmpd="sng" w="12700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548640" y="3497595"/>
            <a:ext cx="54900" cy="7773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777240" y="3589003"/>
            <a:ext cx="7589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We cannot</a:t>
            </a:r>
            <a:r>
              <a:rPr b="1" i="0" lang="en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operate on a trust-based model </a:t>
            </a:r>
            <a:r>
              <a:rPr b="1" i="0" lang="en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when it comes to capability verification.</a:t>
            </a:r>
            <a:endParaRPr b="1" i="0" sz="20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Calibri"/>
              <a:buNone/>
            </a:pPr>
            <a:r>
              <a:t/>
            </a:r>
            <a:endParaRPr b="0" i="1" sz="13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5" name="Google Shape;235;p10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6" name="Google Shape;236;p10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10/17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"/>
          <p:cNvSpPr/>
          <p:nvPr/>
        </p:nvSpPr>
        <p:spPr>
          <a:xfrm>
            <a:off x="548640" y="27432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7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MAPPING THE ATTACK SURFACE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"/>
          <p:cNvSpPr/>
          <p:nvPr/>
        </p:nvSpPr>
        <p:spPr>
          <a:xfrm>
            <a:off x="548640" y="594360"/>
            <a:ext cx="80467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eorgia"/>
              <a:buNone/>
            </a:pPr>
            <a:r>
              <a:rPr b="0" i="0" lang="en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What Do the Blocked Questions Share?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548640" y="1371600"/>
            <a:ext cx="54864" cy="4572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731520" y="1371600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Named Select Agents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3200400" y="1371600"/>
            <a:ext cx="5394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200"/>
              <a:buFont typeface="Calibri"/>
              <a:buNone/>
            </a:pPr>
            <a:r>
              <a:rPr b="0" i="0" lang="en" sz="14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Explicit mention of specific pathogens by name (HIV, SARS-CoV-2, Ebola)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548640" y="1965960"/>
            <a:ext cx="54864" cy="4572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731520" y="1965960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Dual-Use Phrasing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1"/>
          <p:cNvSpPr/>
          <p:nvPr/>
        </p:nvSpPr>
        <p:spPr>
          <a:xfrm>
            <a:off x="3200400" y="1965960"/>
            <a:ext cx="5394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200"/>
              <a:buFont typeface="Calibri"/>
              <a:buNone/>
            </a:pPr>
            <a:r>
              <a:rPr b="0" i="0" lang="en" sz="14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Language like: acquisition pathways, circumvent, enhance transmissibility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1"/>
          <p:cNvSpPr/>
          <p:nvPr/>
        </p:nvSpPr>
        <p:spPr>
          <a:xfrm>
            <a:off x="548640" y="2560320"/>
            <a:ext cx="54864" cy="4572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1"/>
          <p:cNvSpPr/>
          <p:nvPr/>
        </p:nvSpPr>
        <p:spPr>
          <a:xfrm>
            <a:off x="731520" y="2560320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Formal Academic Register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>
            <a:off x="3200400" y="2560320"/>
            <a:ext cx="5394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200"/>
              <a:buFont typeface="Calibri"/>
              <a:buNone/>
            </a:pPr>
            <a:r>
              <a:rPr b="0" i="0" lang="en" sz="14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Unnatural way to write to a model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548640" y="3154680"/>
            <a:ext cx="54864" cy="4572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731520" y="3154680"/>
            <a:ext cx="2286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Signal Concentration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1"/>
          <p:cNvSpPr/>
          <p:nvPr/>
        </p:nvSpPr>
        <p:spPr>
          <a:xfrm>
            <a:off x="3200400" y="3154680"/>
            <a:ext cx="5394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200"/>
              <a:buFont typeface="Calibri"/>
              <a:buNone/>
            </a:pPr>
            <a:r>
              <a:rPr b="0" i="0" lang="en" sz="14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Multiple risk keywords stacked into a single prompt, creating artificially high threat density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548640" y="3794760"/>
            <a:ext cx="8046720" cy="594360"/>
          </a:xfrm>
          <a:prstGeom prst="rect">
            <a:avLst/>
          </a:prstGeom>
          <a:solidFill>
            <a:srgbClr val="3D3418"/>
          </a:solidFill>
          <a:ln cap="flat" cmpd="sng" w="12700">
            <a:solidFill>
              <a:srgbClr val="7A6A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731520" y="3840480"/>
            <a:ext cx="7680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200"/>
              <a:buFont typeface="Consolas"/>
              <a:buNone/>
            </a:pPr>
            <a:r>
              <a:rPr b="0" i="0" lang="en" sz="1400" u="none" cap="none" strike="noStrike">
                <a:solidFill>
                  <a:srgbClr val="E0E0E0"/>
                </a:solidFill>
                <a:latin typeface="Consolas"/>
                <a:ea typeface="Consolas"/>
                <a:cs typeface="Consolas"/>
                <a:sym typeface="Consolas"/>
              </a:rPr>
              <a:t>All of these features can be ablated, diluted, and rendered invisible to the guardrails.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9" name="Google Shape;259;p11"/>
          <p:cNvCxnSpPr/>
          <p:nvPr/>
        </p:nvCxnSpPr>
        <p:spPr>
          <a:xfrm>
            <a:off x="548640" y="4709160"/>
            <a:ext cx="804672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11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7680960" y="4754880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11/17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"/>
          <p:cNvSpPr/>
          <p:nvPr/>
        </p:nvSpPr>
        <p:spPr>
          <a:xfrm>
            <a:off x="0" y="0"/>
            <a:ext cx="9144000" cy="549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2"/>
          <p:cNvSpPr/>
          <p:nvPr/>
        </p:nvSpPr>
        <p:spPr>
          <a:xfrm>
            <a:off x="563675" y="549377"/>
            <a:ext cx="7315200" cy="38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6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WE BUILT AN </a:t>
            </a:r>
            <a:r>
              <a:rPr b="1" lang="en" sz="1600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b="1" lang="en" sz="1600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AUTOMATED ADVERSARIAL </a:t>
            </a:r>
            <a:r>
              <a:rPr b="1" i="0" lang="en" sz="16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AUDITOR </a:t>
            </a:r>
            <a:endParaRPr b="1" i="0" sz="1600" u="none" cap="none" strike="noStrike">
              <a:solidFill>
                <a:srgbClr val="D4A8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6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FOR CHEM-BIO EVALS 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2"/>
          <p:cNvSpPr/>
          <p:nvPr/>
        </p:nvSpPr>
        <p:spPr>
          <a:xfrm>
            <a:off x="114300" y="1802400"/>
            <a:ext cx="3856800" cy="334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Char char="●"/>
            </a:pPr>
            <a:r>
              <a:rPr b="0" i="0" lang="en" sz="1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Our tool uses an automated red teamer, architecturally similar to PETRI (Fronsdal et al., 2026), to simulate a persistent human actor capable of rephrasing, abstracting, and adapting to refusals in real time.</a:t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Char char="●"/>
            </a:pPr>
            <a:r>
              <a:rPr b="0" i="0" lang="en" sz="1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When a question is refused, the agent rolls back and escalates through progressive attacks, starting from lightweight modifications like diagnostic reframing</a:t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Char char="●"/>
            </a:pPr>
            <a:r>
              <a:rPr b="0" i="0" lang="en" sz="1400" u="none" cap="none" strike="noStrik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This escalates to a multi-turn crescendo where the question is decomposed and delivered in steps, diluting the signal that triggers the safety classifier.</a:t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0" name="Google Shape;270;p12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12/17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4175" y="1197795"/>
            <a:ext cx="3630783" cy="3444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/>
          <p:nvPr/>
        </p:nvSpPr>
        <p:spPr>
          <a:xfrm>
            <a:off x="548640" y="27432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8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WHAT WE FOUND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3"/>
          <p:cNvSpPr/>
          <p:nvPr/>
        </p:nvSpPr>
        <p:spPr>
          <a:xfrm>
            <a:off x="548640" y="548640"/>
            <a:ext cx="8046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eorgia"/>
              <a:buNone/>
            </a:pPr>
            <a:r>
              <a:rPr b="0" i="0" lang="en" sz="2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majority of safety refusals were bypassed.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3"/>
          <p:cNvSpPr/>
          <p:nvPr/>
        </p:nvSpPr>
        <p:spPr>
          <a:xfrm>
            <a:off x="548640" y="1280160"/>
            <a:ext cx="8046600" cy="2286000"/>
          </a:xfrm>
          <a:prstGeom prst="rect">
            <a:avLst/>
          </a:prstGeom>
          <a:solidFill>
            <a:srgbClr val="1A1A2A"/>
          </a:solidFill>
          <a:ln cap="flat" cmpd="sng" w="12700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p13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1" name="Google Shape;281;p13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3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13/17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igure2_waterfall.jpg" id="283" name="Google Shape;28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371600"/>
            <a:ext cx="7863720" cy="210312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3"/>
          <p:cNvSpPr txBox="1"/>
          <p:nvPr/>
        </p:nvSpPr>
        <p:spPr>
          <a:xfrm>
            <a:off x="763500" y="3683350"/>
            <a:ext cx="7446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Figure 1: Per-question rubric scores on blocked VCT questions, sorted descending. Opus 4.6: 48/65 breached,</a:t>
            </a:r>
            <a:r>
              <a:rPr i="1" lang="en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1" lang="en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GPT-5.4-pro: 48/48 breached.</a:t>
            </a:r>
            <a:r>
              <a:rPr i="1" lang="en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1" lang="en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Green zone is questions that resisted elicitation.  </a:t>
            </a:r>
            <a:endParaRPr b="0" i="1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4"/>
          <p:cNvSpPr/>
          <p:nvPr/>
        </p:nvSpPr>
        <p:spPr>
          <a:xfrm>
            <a:off x="548640" y="128795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8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WHAT WE FOUND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4"/>
          <p:cNvSpPr/>
          <p:nvPr/>
        </p:nvSpPr>
        <p:spPr>
          <a:xfrm>
            <a:off x="548640" y="54864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eorgia"/>
              <a:buNone/>
            </a:pPr>
            <a:r>
              <a:rPr b="0" i="0" lang="en" sz="19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Conversational elicitation outperforms single-shot questioning</a:t>
            </a:r>
            <a:endParaRPr b="0" i="0" sz="19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eorgia"/>
              <a:buNone/>
            </a:pPr>
            <a:r>
              <a:rPr b="0" i="0" lang="en" sz="19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across all models tested on our molecular biology and virology</a:t>
            </a:r>
            <a:endParaRPr b="0" i="0" sz="19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eorgia"/>
              <a:buNone/>
            </a:pPr>
            <a:r>
              <a:rPr b="0" i="0" lang="en" sz="19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tests.</a:t>
            </a:r>
            <a:endParaRPr b="0" i="0" sz="19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2" name="Google Shape;292;p14"/>
          <p:cNvSpPr/>
          <p:nvPr/>
        </p:nvSpPr>
        <p:spPr>
          <a:xfrm>
            <a:off x="548640" y="1371600"/>
            <a:ext cx="8046600" cy="2560200"/>
          </a:xfrm>
          <a:prstGeom prst="rect">
            <a:avLst/>
          </a:prstGeom>
          <a:solidFill>
            <a:srgbClr val="1A1A2A"/>
          </a:solidFill>
          <a:ln cap="flat" cmpd="sng" w="12700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4"/>
          <p:cNvSpPr/>
          <p:nvPr/>
        </p:nvSpPr>
        <p:spPr>
          <a:xfrm>
            <a:off x="548640" y="4023360"/>
            <a:ext cx="8046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Calibri"/>
              <a:buNone/>
            </a:pPr>
            <a:r>
              <a:rPr b="0" i="1" lang="en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Figure 2: Baseline (T0) vs. SEBE mean rubric scores across 7 frontier models (MBCT, 200 questions). </a:t>
            </a:r>
            <a:endParaRPr b="0" i="1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Calibri"/>
              <a:buNone/>
            </a:pPr>
            <a:r>
              <a:rPr b="0" i="1" lang="en" sz="1200" u="none" cap="none" strike="noStrike">
                <a:solidFill>
                  <a:srgbClr val="CC3333"/>
                </a:solidFill>
                <a:latin typeface="Calibri"/>
                <a:ea typeface="Calibri"/>
                <a:cs typeface="Calibri"/>
                <a:sym typeface="Calibri"/>
              </a:rPr>
              <a:t>Improved performance is observed regardless of whether the question was initially refused.</a:t>
            </a:r>
            <a:endParaRPr b="0" i="1" sz="1200" u="none" cap="none" strike="noStrike">
              <a:solidFill>
                <a:srgbClr val="CC33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4" name="Google Shape;294;p14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5" name="Google Shape;295;p14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4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14/17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igure1_dumbbell.jpg" id="297" name="Google Shape;2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463040"/>
            <a:ext cx="7863720" cy="2377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"/>
          <p:cNvSpPr/>
          <p:nvPr/>
        </p:nvSpPr>
        <p:spPr>
          <a:xfrm>
            <a:off x="548640" y="27432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8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WHAT WE FOUND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5"/>
          <p:cNvSpPr/>
          <p:nvPr/>
        </p:nvSpPr>
        <p:spPr>
          <a:xfrm>
            <a:off x="548640" y="548640"/>
            <a:ext cx="8046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eorgia"/>
              <a:buNone/>
            </a:pPr>
            <a:r>
              <a:rPr b="0" i="0" lang="en" sz="27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Current evaluations overindex on the chat interface.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5"/>
          <p:cNvSpPr/>
          <p:nvPr/>
        </p:nvSpPr>
        <p:spPr>
          <a:xfrm>
            <a:off x="548640" y="1188720"/>
            <a:ext cx="8046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400"/>
              <a:buFont typeface="Calibri"/>
              <a:buNone/>
            </a:pPr>
            <a:r>
              <a:rPr b="0" i="0" lang="en" sz="15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The harness surrounding model access changes refusal behavior and ease of misuse.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5"/>
          <p:cNvSpPr/>
          <p:nvPr/>
        </p:nvSpPr>
        <p:spPr>
          <a:xfrm>
            <a:off x="548640" y="1828800"/>
            <a:ext cx="54900" cy="54870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5"/>
          <p:cNvSpPr/>
          <p:nvPr/>
        </p:nvSpPr>
        <p:spPr>
          <a:xfrm>
            <a:off x="731520" y="1828800"/>
            <a:ext cx="2286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Claude Code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5"/>
          <p:cNvSpPr/>
          <p:nvPr/>
        </p:nvSpPr>
        <p:spPr>
          <a:xfrm>
            <a:off x="731520" y="2057400"/>
            <a:ext cx="76809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Bypassing refusals can be done through JSON for nearly any query, by having Opus 4.6 read and write in JSON. </a:t>
            </a:r>
            <a:r>
              <a:rPr b="0" i="0" lang="en" sz="1300" u="none" cap="none" strike="noStrik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(Misbehavior observed included assisting in end-end weaponization plans for a radiological dispersal device)</a:t>
            </a:r>
            <a:endParaRPr b="0" i="0" sz="1300" u="none" cap="none" strike="noStrike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5"/>
          <p:cNvSpPr/>
          <p:nvPr/>
        </p:nvSpPr>
        <p:spPr>
          <a:xfrm>
            <a:off x="548640" y="2560320"/>
            <a:ext cx="54900" cy="54870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5"/>
          <p:cNvSpPr/>
          <p:nvPr/>
        </p:nvSpPr>
        <p:spPr>
          <a:xfrm>
            <a:off x="731526" y="2571750"/>
            <a:ext cx="2808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Antigravity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5"/>
          <p:cNvSpPr/>
          <p:nvPr/>
        </p:nvSpPr>
        <p:spPr>
          <a:xfrm>
            <a:off x="731520" y="2788920"/>
            <a:ext cx="76809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Autocomplete allows for prefilling attacks, without normal filters. 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5"/>
          <p:cNvSpPr/>
          <p:nvPr/>
        </p:nvSpPr>
        <p:spPr>
          <a:xfrm>
            <a:off x="548640" y="3291840"/>
            <a:ext cx="54900" cy="54870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5"/>
          <p:cNvSpPr/>
          <p:nvPr/>
        </p:nvSpPr>
        <p:spPr>
          <a:xfrm>
            <a:off x="731520" y="3291840"/>
            <a:ext cx="2286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NotebookLM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5"/>
          <p:cNvSpPr/>
          <p:nvPr/>
        </p:nvSpPr>
        <p:spPr>
          <a:xfrm>
            <a:off x="731520" y="3520440"/>
            <a:ext cx="76809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Almost completely defenseless, will help you research chemical weapon synthesis. 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5"/>
          <p:cNvSpPr/>
          <p:nvPr/>
        </p:nvSpPr>
        <p:spPr>
          <a:xfrm>
            <a:off x="548640" y="4114800"/>
            <a:ext cx="8046600" cy="365700"/>
          </a:xfrm>
          <a:prstGeom prst="rect">
            <a:avLst/>
          </a:prstGeom>
          <a:solidFill>
            <a:srgbClr val="2A1A1A"/>
          </a:solidFill>
          <a:ln cap="flat" cmpd="sng" w="12700">
            <a:solidFill>
              <a:srgbClr val="5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5"/>
          <p:cNvSpPr/>
          <p:nvPr/>
        </p:nvSpPr>
        <p:spPr>
          <a:xfrm>
            <a:off x="548640" y="4114800"/>
            <a:ext cx="54900" cy="3657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5"/>
          <p:cNvSpPr/>
          <p:nvPr/>
        </p:nvSpPr>
        <p:spPr>
          <a:xfrm>
            <a:off x="731520" y="4133088"/>
            <a:ext cx="76809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33"/>
              </a:buClr>
              <a:buSzPts val="1200"/>
              <a:buFont typeface="Consolas"/>
              <a:buNone/>
            </a:pPr>
            <a:r>
              <a:rPr b="0" i="0" lang="en" sz="1200" u="none" cap="none" strike="noStrike">
                <a:solidFill>
                  <a:srgbClr val="CC3333"/>
                </a:solidFill>
                <a:latin typeface="Consolas"/>
                <a:ea typeface="Consolas"/>
                <a:cs typeface="Consolas"/>
                <a:sym typeface="Consolas"/>
              </a:rPr>
              <a:t>Biosecurity evals should be conducted on all points of the attack surface.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8" name="Google Shape;318;p15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9" name="Google Shape;319;p15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5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15/17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6"/>
          <p:cNvSpPr/>
          <p:nvPr/>
        </p:nvSpPr>
        <p:spPr>
          <a:xfrm>
            <a:off x="0" y="0"/>
            <a:ext cx="9144000" cy="549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6"/>
          <p:cNvSpPr/>
          <p:nvPr/>
        </p:nvSpPr>
        <p:spPr>
          <a:xfrm>
            <a:off x="548640" y="73152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6"/>
          <p:cNvSpPr/>
          <p:nvPr/>
        </p:nvSpPr>
        <p:spPr>
          <a:xfrm>
            <a:off x="548640" y="1097280"/>
            <a:ext cx="8046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</a:pPr>
            <a:r>
              <a:rPr b="0" i="0" lang="en" sz="30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Recommendations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6"/>
          <p:cNvSpPr/>
          <p:nvPr/>
        </p:nvSpPr>
        <p:spPr>
          <a:xfrm>
            <a:off x="548640" y="1920240"/>
            <a:ext cx="8046600" cy="685800"/>
          </a:xfrm>
          <a:prstGeom prst="rect">
            <a:avLst/>
          </a:prstGeom>
          <a:solidFill>
            <a:srgbClr val="1E1F2E"/>
          </a:solidFill>
          <a:ln cap="flat" cmpd="sng" w="12700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6"/>
          <p:cNvSpPr/>
          <p:nvPr/>
        </p:nvSpPr>
        <p:spPr>
          <a:xfrm>
            <a:off x="548640" y="1920240"/>
            <a:ext cx="54900" cy="68580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6"/>
          <p:cNvSpPr/>
          <p:nvPr/>
        </p:nvSpPr>
        <p:spPr>
          <a:xfrm>
            <a:off x="777240" y="1993392"/>
            <a:ext cx="7589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1300"/>
              <a:buFont typeface="Calibri"/>
              <a:buNone/>
            </a:pPr>
            <a:r>
              <a:rPr b="0" i="0" lang="en" sz="15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Standardized multi-turn elicitation needs to become the norm for any capability evaluation in dual-use domains. Refusals should never be scored as 0, nor should refusal behavior ever be mistook as a </a:t>
            </a:r>
            <a:r>
              <a:rPr lang="en" sz="1500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r>
              <a:rPr b="0" i="0" lang="en" sz="15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 safeguard.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6"/>
          <p:cNvSpPr/>
          <p:nvPr/>
        </p:nvSpPr>
        <p:spPr>
          <a:xfrm>
            <a:off x="548690" y="3314695"/>
            <a:ext cx="8046600" cy="685800"/>
          </a:xfrm>
          <a:prstGeom prst="rect">
            <a:avLst/>
          </a:prstGeom>
          <a:solidFill>
            <a:srgbClr val="1E1F2E"/>
          </a:solidFill>
          <a:ln cap="flat" cmpd="sng" w="12700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6"/>
          <p:cNvSpPr/>
          <p:nvPr/>
        </p:nvSpPr>
        <p:spPr>
          <a:xfrm>
            <a:off x="548690" y="3314695"/>
            <a:ext cx="54900" cy="6858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6"/>
          <p:cNvSpPr/>
          <p:nvPr/>
        </p:nvSpPr>
        <p:spPr>
          <a:xfrm>
            <a:off x="722690" y="3383247"/>
            <a:ext cx="7589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1300"/>
              <a:buFont typeface="Calibri"/>
              <a:buNone/>
            </a:pPr>
            <a:r>
              <a:rPr b="0" i="0" lang="en" sz="15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If Anthropic is having trouble minimizing the attack surface, and we can expect no labs to do better, the tractable solution for biorisk is biodefense infrastructure. </a:t>
            </a:r>
            <a:endParaRPr b="0" i="0" sz="15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5" name="Google Shape;335;p16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6" name="Google Shape;336;p16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6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16/17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7"/>
          <p:cNvSpPr/>
          <p:nvPr/>
        </p:nvSpPr>
        <p:spPr>
          <a:xfrm>
            <a:off x="548640" y="914400"/>
            <a:ext cx="73152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9B7A"/>
              </a:buClr>
              <a:buSzPts val="3600"/>
              <a:buFont typeface="Georgia"/>
              <a:buNone/>
            </a:pPr>
            <a:r>
              <a:rPr b="0" i="0" lang="en" sz="3600" u="none" cap="none" strike="noStrike">
                <a:solidFill>
                  <a:srgbClr val="2D9B7A"/>
                </a:solidFill>
                <a:latin typeface="Georgia"/>
                <a:ea typeface="Georgia"/>
                <a:cs typeface="Georgia"/>
                <a:sym typeface="Georgia"/>
              </a:rPr>
              <a:t>The situation can be improved.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7"/>
          <p:cNvSpPr/>
          <p:nvPr/>
        </p:nvSpPr>
        <p:spPr>
          <a:xfrm>
            <a:off x="548640" y="1828800"/>
            <a:ext cx="73152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2200"/>
              <a:buFont typeface="Georgia"/>
              <a:buNone/>
            </a:pPr>
            <a:r>
              <a:rPr b="0" i="0" lang="en" sz="2200" u="none" cap="none" strike="noStrike">
                <a:solidFill>
                  <a:srgbClr val="E0E0E0"/>
                </a:solidFill>
                <a:latin typeface="Georgia"/>
                <a:ea typeface="Georgia"/>
                <a:cs typeface="Georgia"/>
                <a:sym typeface="Georgia"/>
              </a:rPr>
              <a:t>We can create a society that is capable of detecting, deterring, and defeating actors who seek to weaponize science, before they have the chance to do widespread harm.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7"/>
          <p:cNvSpPr/>
          <p:nvPr/>
        </p:nvSpPr>
        <p:spPr>
          <a:xfrm>
            <a:off x="548640" y="3108960"/>
            <a:ext cx="64008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Calibri"/>
              <a:buNone/>
            </a:pPr>
            <a:r>
              <a:rPr b="0" i="0" lang="en" sz="16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If we are willing to recognize how vulnerable we’ve become</a:t>
            </a:r>
            <a:r>
              <a:rPr lang="en" sz="1600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r>
              <a:rPr b="0" i="0" lang="en" sz="16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7" name="Google Shape;347;p17"/>
          <p:cNvCxnSpPr/>
          <p:nvPr/>
        </p:nvCxnSpPr>
        <p:spPr>
          <a:xfrm>
            <a:off x="548640" y="3840480"/>
            <a:ext cx="2743200" cy="0"/>
          </a:xfrm>
          <a:prstGeom prst="straightConnector1">
            <a:avLst/>
          </a:prstGeom>
          <a:noFill/>
          <a:ln cap="flat" cmpd="sng" w="19050">
            <a:solidFill>
              <a:srgbClr val="D4A84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8" name="Google Shape;348;p17"/>
          <p:cNvSpPr/>
          <p:nvPr/>
        </p:nvSpPr>
        <p:spPr>
          <a:xfrm>
            <a:off x="548640" y="4023360"/>
            <a:ext cx="4572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1800"/>
              <a:buFont typeface="Georgia"/>
              <a:buNone/>
            </a:pPr>
            <a:r>
              <a:rPr b="0" i="0" lang="en" sz="1800" u="none" cap="none" strike="noStrike">
                <a:solidFill>
                  <a:srgbClr val="D4A843"/>
                </a:solidFill>
                <a:latin typeface="Georgia"/>
                <a:ea typeface="Georgia"/>
                <a:cs typeface="Georgia"/>
                <a:sym typeface="Georgia"/>
              </a:rPr>
              <a:t>Austin Morrissey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7"/>
          <p:cNvSpPr/>
          <p:nvPr/>
        </p:nvSpPr>
        <p:spPr>
          <a:xfrm>
            <a:off x="548640" y="4343400"/>
            <a:ext cx="4572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200"/>
              <a:buFont typeface="Calibri"/>
              <a:buNone/>
            </a:pPr>
            <a:r>
              <a:rPr b="0" i="0" lang="en" sz="12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Pivotal Research  •  SecureBio  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7"/>
          <p:cNvSpPr/>
          <p:nvPr/>
        </p:nvSpPr>
        <p:spPr>
          <a:xfrm>
            <a:off x="548640" y="4617720"/>
            <a:ext cx="4572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7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17/17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0125" y="123850"/>
            <a:ext cx="1836049" cy="1836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548640" y="45720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6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THE THREAT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548640" y="1371600"/>
            <a:ext cx="7315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Georgia"/>
              <a:buNone/>
            </a:pPr>
            <a:r>
              <a:rPr b="0" i="0" lang="en" sz="3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My concern is the weaponization of science.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548640" y="29260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2/17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2" title="Dual-use-biohazard_symbol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4550" y="2388850"/>
            <a:ext cx="2673358" cy="275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/>
          <p:nvPr/>
        </p:nvSpPr>
        <p:spPr>
          <a:xfrm>
            <a:off x="548640" y="27432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FOUNDATIONAL CONCEPT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548640" y="54864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eorgia"/>
              <a:buNone/>
            </a:pPr>
            <a:r>
              <a:rPr b="0" i="0" lang="en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What Is Dual-Use Research?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548640" y="128016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400"/>
              <a:buFont typeface="Calibri"/>
              <a:buNone/>
            </a:pPr>
            <a:r>
              <a:rPr b="0" i="0" lang="en" sz="16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Research that generates knowledge or tools usable for both beneficial and harmful purposes. The same techniques that help develop vaccines can help engineer a more dangerous pathogen.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548650" y="2194549"/>
            <a:ext cx="3657600" cy="1652400"/>
          </a:xfrm>
          <a:prstGeom prst="rect">
            <a:avLst/>
          </a:prstGeom>
          <a:solidFill>
            <a:srgbClr val="1A2A1E"/>
          </a:solidFill>
          <a:ln cap="flat" cmpd="sng" w="12700">
            <a:solidFill>
              <a:srgbClr val="2A5A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731520" y="2286000"/>
            <a:ext cx="32004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9B7A"/>
              </a:buClr>
              <a:buSzPts val="1100"/>
              <a:buFont typeface="Consolas"/>
              <a:buNone/>
            </a:pPr>
            <a:r>
              <a:rPr b="0" i="0" lang="en" sz="1500" u="none" cap="none" strike="noStrike">
                <a:solidFill>
                  <a:srgbClr val="2D9B7A"/>
                </a:solidFill>
                <a:latin typeface="Consolas"/>
                <a:ea typeface="Consolas"/>
                <a:cs typeface="Consolas"/>
                <a:sym typeface="Consolas"/>
              </a:rPr>
              <a:t>Beneficial Application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731520" y="2651760"/>
            <a:ext cx="3200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200"/>
              <a:buFont typeface="Calibri"/>
              <a:buNone/>
            </a:pPr>
            <a:r>
              <a:rPr b="0" i="0" lang="en" sz="14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Making a vaccine requires modulating how readily that agent can be recognized by your immune system. In cases where the compound provokes severe reactivity, we must engineer it to be less recognizable.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4754875" y="2194549"/>
            <a:ext cx="3840600" cy="1652400"/>
          </a:xfrm>
          <a:prstGeom prst="rect">
            <a:avLst/>
          </a:prstGeom>
          <a:solidFill>
            <a:srgbClr val="2A1A1A"/>
          </a:solidFill>
          <a:ln cap="flat" cmpd="sng" w="12700">
            <a:solidFill>
              <a:srgbClr val="5A2A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4937760" y="2286000"/>
            <a:ext cx="3474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33"/>
              </a:buClr>
              <a:buSzPts val="1100"/>
              <a:buFont typeface="Consolas"/>
              <a:buNone/>
            </a:pPr>
            <a:r>
              <a:rPr b="0" i="0" lang="en" sz="1500" u="none" cap="none" strike="noStrike">
                <a:solidFill>
                  <a:srgbClr val="CC3333"/>
                </a:solidFill>
                <a:latin typeface="Consolas"/>
                <a:ea typeface="Consolas"/>
                <a:cs typeface="Consolas"/>
                <a:sym typeface="Consolas"/>
              </a:rPr>
              <a:t>Harmful Application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4900160" y="2514673"/>
            <a:ext cx="3474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200"/>
              <a:buFont typeface="Calibri"/>
              <a:buNone/>
            </a:pPr>
            <a:r>
              <a:rPr b="0" i="0" lang="en" sz="14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Engineering a virus to be less recognizable by your immune system can also create a better weapon.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4" name="Google Shape;114;p3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" name="Google Shape;115;p3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3/17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home/claude/shanghai.jpg" id="122" name="Google Shape;1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" y="274320"/>
            <a:ext cx="5303520" cy="384048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/>
          <p:nvPr/>
        </p:nvSpPr>
        <p:spPr>
          <a:xfrm>
            <a:off x="274320" y="274320"/>
            <a:ext cx="5303400" cy="3201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457200" y="292608"/>
            <a:ext cx="4937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淞滬會戰 · Battle of Shanghai, 1937</a:t>
            </a:r>
            <a:endParaRPr b="0" i="0" sz="1000" u="none" cap="none" strike="noStrike">
              <a:solidFill>
                <a:srgbClr val="E0E0E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900"/>
              <a:buFont typeface="Calibri"/>
              <a:buNone/>
            </a:pPr>
            <a:r>
              <a:rPr b="0" i="0" lang="en" sz="10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Japanese Special Naval Landing Forces </a:t>
            </a:r>
            <a:endParaRPr b="0" i="0" sz="1000" u="none" cap="none" strike="noStrike">
              <a:solidFill>
                <a:srgbClr val="E0E0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vickers_somme.jpeg" id="125" name="Google Shape;12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0720" y="274320"/>
            <a:ext cx="3108960" cy="1828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/>
          <p:nvPr/>
        </p:nvSpPr>
        <p:spPr>
          <a:xfrm>
            <a:off x="5760720" y="1828800"/>
            <a:ext cx="3108900" cy="2742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5852160" y="1847088"/>
            <a:ext cx="2926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800"/>
              <a:buFont typeface="Calibri"/>
              <a:buNone/>
            </a:pPr>
            <a:r>
              <a:rPr b="0" i="0" lang="en" sz="9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Vickers gun crew, Somme, 1916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trench_rifles.jpeg" id="128" name="Google Shape;12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5195" y="2286000"/>
            <a:ext cx="310896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"/>
          <p:cNvSpPr/>
          <p:nvPr/>
        </p:nvSpPr>
        <p:spPr>
          <a:xfrm>
            <a:off x="5760720" y="3840480"/>
            <a:ext cx="3108900" cy="2742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5852160" y="3858768"/>
            <a:ext cx="2926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8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British infantry with gas masks, WWI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274320" y="4206240"/>
            <a:ext cx="5029200" cy="594300"/>
          </a:xfrm>
          <a:prstGeom prst="rect">
            <a:avLst/>
          </a:prstGeom>
          <a:solidFill>
            <a:srgbClr val="000000">
              <a:alpha val="6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457200" y="4251950"/>
            <a:ext cx="65871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200"/>
              <a:buFont typeface="Calibri"/>
              <a:buNone/>
            </a:pPr>
            <a:r>
              <a:rPr b="0" i="0" lang="en" sz="18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Gas masks give an offensive edge when deploying chemical weapons against an unprepared population. </a:t>
            </a:r>
            <a:endParaRPr b="0" i="0" sz="1800" u="none" cap="none" strike="noStrike">
              <a:solidFill>
                <a:srgbClr val="E0E0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4/17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274315" y="4114793"/>
            <a:ext cx="54900" cy="9144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home/claude/slide_dualuse1.png" id="140" name="Google Shape;14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5"/>
          <p:cNvSpPr/>
          <p:nvPr/>
        </p:nvSpPr>
        <p:spPr>
          <a:xfrm>
            <a:off x="0" y="3971450"/>
            <a:ext cx="9144000" cy="1172100"/>
          </a:xfrm>
          <a:prstGeom prst="rect">
            <a:avLst/>
          </a:prstGeom>
          <a:solidFill>
            <a:srgbClr val="000000">
              <a:alpha val="7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548640" y="3905900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eorgia"/>
              <a:buNone/>
            </a:pPr>
            <a:r>
              <a:rPr b="0" i="0" lang="en" sz="20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Gas masks also protect prepared non-combatants.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548640" y="4385053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300"/>
              <a:buFont typeface="Calibri"/>
              <a:buNone/>
            </a:pPr>
            <a:r>
              <a:rPr b="0" i="0" lang="en" sz="13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Britain distributed 38 million gas masks to civilians at the outbreak of WWII. 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548640" y="4777685"/>
            <a:ext cx="54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</a:pPr>
            <a:r>
              <a:rPr b="0" i="1" lang="en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British schoolchildren during gas mask drill, c. 1940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5/17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162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/>
          <p:nvPr/>
        </p:nvSpPr>
        <p:spPr>
          <a:xfrm>
            <a:off x="548640" y="27432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8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THE THREAT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548640" y="59436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Georgia"/>
              <a:buNone/>
            </a:pPr>
            <a:r>
              <a:rPr b="0" i="0" lang="en" sz="2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weapon becomes more dangerous when the attacker does not need to be present for the harm.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548640" y="1508760"/>
            <a:ext cx="8046600" cy="777300"/>
          </a:xfrm>
          <a:prstGeom prst="rect">
            <a:avLst/>
          </a:prstGeom>
          <a:solidFill>
            <a:srgbClr val="1E1F2E"/>
          </a:solidFill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548640" y="1508760"/>
            <a:ext cx="54900" cy="77730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713308" y="1737355"/>
            <a:ext cx="2103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Mass shooting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2926080" y="1554480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300"/>
              <a:buFont typeface="Calibri"/>
              <a:buNone/>
            </a:pPr>
            <a:r>
              <a:rPr b="0" i="0" lang="en" sz="16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The attacker must be physically present for the duration of the attack. Harm is instantaneous and unmistakable. The attacker is typically met with violence in turn.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548640" y="2468880"/>
            <a:ext cx="8046600" cy="777300"/>
          </a:xfrm>
          <a:prstGeom prst="rect">
            <a:avLst/>
          </a:prstGeom>
          <a:solidFill>
            <a:srgbClr val="1E1F2E"/>
          </a:solidFill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548640" y="2468880"/>
            <a:ext cx="54900" cy="77730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713308" y="2697475"/>
            <a:ext cx="2103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Explosive device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2926080" y="2514600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1300"/>
              <a:buFont typeface="Calibri"/>
              <a:buNone/>
            </a:pPr>
            <a:r>
              <a:rPr b="0" i="0" lang="en" sz="16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The attacker places the weapon and leaves. When the moment of harm arrives, the attacker is already gone. 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548640" y="3429000"/>
            <a:ext cx="8046600" cy="777300"/>
          </a:xfrm>
          <a:prstGeom prst="rect">
            <a:avLst/>
          </a:prstGeom>
          <a:solidFill>
            <a:srgbClr val="2A1A1A"/>
          </a:solidFill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548640" y="3429000"/>
            <a:ext cx="54900" cy="777300"/>
          </a:xfrm>
          <a:prstGeom prst="rect">
            <a:avLst/>
          </a:prstGeom>
          <a:solidFill>
            <a:srgbClr val="CC33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713308" y="3657595"/>
            <a:ext cx="2103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33"/>
              </a:buClr>
              <a:buSzPts val="1400"/>
              <a:buFont typeface="Calibri"/>
              <a:buNone/>
            </a:pPr>
            <a:r>
              <a:rPr b="1" i="0" lang="en" sz="1800" u="none" cap="none" strike="noStrike">
                <a:solidFill>
                  <a:srgbClr val="CC3333"/>
                </a:solidFill>
                <a:latin typeface="Calibri"/>
                <a:ea typeface="Calibri"/>
                <a:cs typeface="Calibri"/>
                <a:sym typeface="Calibri"/>
              </a:rPr>
              <a:t>Biological weapon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2926080" y="3474720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33"/>
              </a:buClr>
              <a:buSzPts val="1300"/>
              <a:buFont typeface="Calibri"/>
              <a:buNone/>
            </a:pPr>
            <a:r>
              <a:rPr b="0" i="0" lang="en" sz="1500" u="none" cap="none" strike="noStrike">
                <a:solidFill>
                  <a:srgbClr val="CC3333"/>
                </a:solidFill>
                <a:latin typeface="Calibri"/>
                <a:ea typeface="Calibri"/>
                <a:cs typeface="Calibri"/>
                <a:sym typeface="Calibri"/>
              </a:rPr>
              <a:t>The attacker deploys the agent and leaves. Days or weeks pass before harm manifests, And then the victims themselves become the dispersal mechanism. </a:t>
            </a:r>
            <a:r>
              <a:rPr i="0" lang="en" sz="1500" u="sng" cap="none" strike="noStrike">
                <a:solidFill>
                  <a:srgbClr val="CC3333"/>
                </a:solidFill>
                <a:latin typeface="Calibri"/>
                <a:ea typeface="Calibri"/>
                <a:cs typeface="Calibri"/>
                <a:sym typeface="Calibri"/>
              </a:rPr>
              <a:t>The attack continues without the attacker.</a:t>
            </a:r>
            <a:endParaRPr i="0" sz="15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5" name="Google Shape;165;p6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6" name="Google Shape;166;p6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6/17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"/>
          <p:cNvSpPr/>
          <p:nvPr/>
        </p:nvSpPr>
        <p:spPr>
          <a:xfrm>
            <a:off x="548640" y="27432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lang="en" sz="1800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THE THREAT</a:t>
            </a:r>
            <a:endParaRPr b="1" sz="1800">
              <a:solidFill>
                <a:srgbClr val="D4A8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548665" y="858935"/>
            <a:ext cx="80466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E0E0"/>
              </a:buClr>
              <a:buSzPts val="2600"/>
              <a:buFont typeface="Georgia"/>
              <a:buNone/>
            </a:pPr>
            <a:r>
              <a:rPr b="0" i="0" lang="en" sz="2600" u="none" cap="none" strike="noStrike">
                <a:solidFill>
                  <a:srgbClr val="E0E0E0"/>
                </a:solidFill>
                <a:latin typeface="Georgia"/>
                <a:ea typeface="Georgia"/>
                <a:cs typeface="Georgia"/>
                <a:sym typeface="Georgia"/>
              </a:rPr>
              <a:t>As scientific capabilities of AI systems increase, so too does the risk of providing operational uplift to bioweapon programs.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548675" y="2207725"/>
            <a:ext cx="8046600" cy="548700"/>
          </a:xfrm>
          <a:prstGeom prst="rect">
            <a:avLst/>
          </a:prstGeom>
          <a:solidFill>
            <a:srgbClr val="3D34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731545" y="2276270"/>
            <a:ext cx="76809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1200"/>
              <a:buFont typeface="Consolas"/>
              <a:buNone/>
            </a:pPr>
            <a:r>
              <a:rPr b="0" i="0" lang="en" sz="1600" u="none" cap="none" strike="noStrike">
                <a:solidFill>
                  <a:srgbClr val="D4A843"/>
                </a:solidFill>
                <a:latin typeface="Consolas"/>
                <a:ea typeface="Consolas"/>
                <a:cs typeface="Consolas"/>
                <a:sym typeface="Consolas"/>
              </a:rPr>
              <a:t>Our society has poor defenses and little deterrence to these attacks.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731520" y="2194568"/>
            <a:ext cx="7680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548665" y="3053495"/>
            <a:ext cx="8046600" cy="594300"/>
          </a:xfrm>
          <a:prstGeom prst="rect">
            <a:avLst/>
          </a:prstGeom>
          <a:solidFill>
            <a:srgbClr val="2A1A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731545" y="3099215"/>
            <a:ext cx="7680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33"/>
              </a:buClr>
              <a:buSzPts val="1200"/>
              <a:buFont typeface="Consolas"/>
              <a:buNone/>
            </a:pPr>
            <a:r>
              <a:rPr b="1" i="0" lang="en" sz="1600" u="none" cap="none" strike="noStrike">
                <a:solidFill>
                  <a:srgbClr val="CC3333"/>
                </a:solidFill>
                <a:latin typeface="Consolas"/>
                <a:ea typeface="Consolas"/>
                <a:cs typeface="Consolas"/>
                <a:sym typeface="Consolas"/>
              </a:rPr>
              <a:t>Our vulnerability is a target for those who seek to do harm.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548665" y="3830735"/>
            <a:ext cx="8046600" cy="685800"/>
          </a:xfrm>
          <a:prstGeom prst="rect">
            <a:avLst/>
          </a:prstGeom>
          <a:solidFill>
            <a:srgbClr val="1A2A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731545" y="3876455"/>
            <a:ext cx="7680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9B7A"/>
              </a:buClr>
              <a:buSzPts val="1200"/>
              <a:buFont typeface="Consolas"/>
              <a:buNone/>
            </a:pPr>
            <a:r>
              <a:rPr b="1" i="0" lang="en" sz="1600" u="none" cap="none" strike="noStrike">
                <a:solidFill>
                  <a:srgbClr val="2D9B7A"/>
                </a:solidFill>
                <a:latin typeface="Consolas"/>
                <a:ea typeface="Consolas"/>
                <a:cs typeface="Consolas"/>
                <a:sym typeface="Consolas"/>
              </a:rPr>
              <a:t>By measuring AI capabilities in dual use domains, we can be situationally aware of the growing threat.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2" name="Google Shape;182;p7"/>
          <p:cNvCxnSpPr/>
          <p:nvPr/>
        </p:nvCxnSpPr>
        <p:spPr>
          <a:xfrm>
            <a:off x="548640" y="4709160"/>
            <a:ext cx="804672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p7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7680960" y="4754880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7/17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/>
          <p:nvPr/>
        </p:nvSpPr>
        <p:spPr>
          <a:xfrm>
            <a:off x="548640" y="27432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7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THE BENCHMARK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548640" y="548640"/>
            <a:ext cx="80467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eorgia"/>
              <a:buNone/>
            </a:pPr>
            <a:r>
              <a:rPr b="0" i="0" lang="en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The Virology Capabilities Test (VCT)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548640" y="1143000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400"/>
              <a:buFont typeface="Calibri"/>
              <a:buNone/>
            </a:pPr>
            <a:r>
              <a:rPr b="0" i="0" lang="en" sz="14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Our benchmarks questions are getting refused by the latest generation of frontier models.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548640" y="1737360"/>
            <a:ext cx="1908810" cy="1188720"/>
          </a:xfrm>
          <a:prstGeom prst="rect">
            <a:avLst/>
          </a:prstGeom>
          <a:solidFill>
            <a:srgbClr val="1E1F2E"/>
          </a:solidFill>
          <a:ln cap="flat" cmpd="sng" w="12700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548640" y="1874520"/>
            <a:ext cx="190881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eorgia"/>
              <a:buNone/>
            </a:pPr>
            <a:r>
              <a:rPr b="0" i="0" lang="en" sz="3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322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548640" y="2423160"/>
            <a:ext cx="190881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Total Virology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Questions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2594610" y="1737360"/>
            <a:ext cx="1908810" cy="1188720"/>
          </a:xfrm>
          <a:prstGeom prst="rect">
            <a:avLst/>
          </a:prstGeom>
          <a:solidFill>
            <a:srgbClr val="2A1A1A"/>
          </a:solidFill>
          <a:ln cap="flat" cmpd="sng" w="12700">
            <a:solidFill>
              <a:srgbClr val="8B20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2594610" y="1874520"/>
            <a:ext cx="190881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33"/>
              </a:buClr>
              <a:buSzPts val="3600"/>
              <a:buFont typeface="Georgia"/>
              <a:buNone/>
            </a:pPr>
            <a:r>
              <a:rPr b="0" i="0" lang="en" sz="3600" u="none" cap="none" strike="noStrike">
                <a:solidFill>
                  <a:srgbClr val="CC3333"/>
                </a:solidFill>
                <a:latin typeface="Georgia"/>
                <a:ea typeface="Georgia"/>
                <a:cs typeface="Georgia"/>
                <a:sym typeface="Georgia"/>
              </a:rPr>
              <a:t>~65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2594610" y="2423160"/>
            <a:ext cx="190881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Blocked by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safety filters </a:t>
            </a:r>
            <a:endParaRPr b="0" i="0" sz="1000" u="none" cap="none" strike="noStrike">
              <a:solidFill>
                <a:srgbClr val="AAAAA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(OpenAI / Anthropic)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4640580" y="1737360"/>
            <a:ext cx="1908810" cy="1188720"/>
          </a:xfrm>
          <a:prstGeom prst="rect">
            <a:avLst/>
          </a:prstGeom>
          <a:solidFill>
            <a:srgbClr val="2A1A1A"/>
          </a:solidFill>
          <a:ln cap="flat" cmpd="sng" w="12700">
            <a:solidFill>
              <a:srgbClr val="8B20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8"/>
          <p:cNvSpPr/>
          <p:nvPr/>
        </p:nvSpPr>
        <p:spPr>
          <a:xfrm>
            <a:off x="4640580" y="1874520"/>
            <a:ext cx="190881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33"/>
              </a:buClr>
              <a:buSzPts val="3600"/>
              <a:buFont typeface="Georgia"/>
              <a:buNone/>
            </a:pPr>
            <a:r>
              <a:rPr b="0" i="0" lang="en" sz="3600" u="none" cap="none" strike="noStrike">
                <a:solidFill>
                  <a:srgbClr val="CC3333"/>
                </a:solidFill>
                <a:latin typeface="Georgia"/>
                <a:ea typeface="Georgia"/>
                <a:cs typeface="Georgia"/>
                <a:sym typeface="Georgia"/>
              </a:rPr>
              <a:t>20.2%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8"/>
          <p:cNvSpPr/>
          <p:nvPr/>
        </p:nvSpPr>
        <p:spPr>
          <a:xfrm>
            <a:off x="4640580" y="2423160"/>
            <a:ext cx="190881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of Test Now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Unscoreable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6686550" y="1737360"/>
            <a:ext cx="1908810" cy="1188720"/>
          </a:xfrm>
          <a:prstGeom prst="rect">
            <a:avLst/>
          </a:prstGeom>
          <a:solidFill>
            <a:srgbClr val="1A2A1E"/>
          </a:solidFill>
          <a:ln cap="flat" cmpd="sng" w="12700">
            <a:solidFill>
              <a:srgbClr val="2D9B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"/>
          <p:cNvSpPr/>
          <p:nvPr/>
        </p:nvSpPr>
        <p:spPr>
          <a:xfrm>
            <a:off x="6686550" y="1874520"/>
            <a:ext cx="190881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9B7A"/>
              </a:buClr>
              <a:buSzPts val="3600"/>
              <a:buFont typeface="Georgia"/>
              <a:buNone/>
            </a:pPr>
            <a:r>
              <a:rPr b="0" i="0" lang="en" sz="3600" u="none" cap="none" strike="noStrike">
                <a:solidFill>
                  <a:srgbClr val="2D9B7A"/>
                </a:solidFill>
                <a:latin typeface="Georgia"/>
                <a:ea typeface="Georgia"/>
                <a:cs typeface="Georgia"/>
                <a:sym typeface="Georgia"/>
              </a:rPr>
              <a:t>44.6%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8"/>
          <p:cNvSpPr/>
          <p:nvPr/>
        </p:nvSpPr>
        <p:spPr>
          <a:xfrm>
            <a:off x="6686550" y="2423160"/>
            <a:ext cx="190881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Accuracy 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000"/>
              <a:buFont typeface="Calibri"/>
              <a:buNone/>
            </a:pPr>
            <a:r>
              <a:rPr b="0" i="0" lang="en" sz="1000" u="none" cap="none" strike="noStrike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rPr>
              <a:t>Non-Blocked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8"/>
          <p:cNvSpPr/>
          <p:nvPr/>
        </p:nvSpPr>
        <p:spPr>
          <a:xfrm>
            <a:off x="548640" y="3200400"/>
            <a:ext cx="54864" cy="59436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8"/>
          <p:cNvSpPr/>
          <p:nvPr/>
        </p:nvSpPr>
        <p:spPr>
          <a:xfrm>
            <a:off x="731520" y="3246120"/>
            <a:ext cx="7680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1100"/>
              <a:buFont typeface="Consolas"/>
              <a:buNone/>
            </a:pPr>
            <a:r>
              <a:rPr b="0" i="0" lang="en" sz="1700" u="none" cap="none" strike="noStrike">
                <a:solidFill>
                  <a:srgbClr val="D4A843"/>
                </a:solidFill>
                <a:latin typeface="Consolas"/>
                <a:ea typeface="Consolas"/>
                <a:cs typeface="Consolas"/>
                <a:sym typeface="Consolas"/>
              </a:rPr>
              <a:t>Implication: </a:t>
            </a:r>
            <a:r>
              <a:rPr b="0" i="0" lang="en" sz="1700" u="none" cap="none" strike="noStrike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We can neither confirm or deny the capability findings reported by frontier labs, without their access to refusal free models.   </a:t>
            </a:r>
            <a:endParaRPr b="0" i="0" sz="1700" u="none" cap="none" strike="noStrike">
              <a:solidFill>
                <a:srgbClr val="E0E0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7" name="Google Shape;207;p8"/>
          <p:cNvCxnSpPr/>
          <p:nvPr/>
        </p:nvCxnSpPr>
        <p:spPr>
          <a:xfrm>
            <a:off x="548640" y="4709160"/>
            <a:ext cx="804672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8"/>
          <p:cNvSpPr/>
          <p:nvPr/>
        </p:nvSpPr>
        <p:spPr>
          <a:xfrm>
            <a:off x="548640" y="475488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8"/>
          <p:cNvSpPr/>
          <p:nvPr/>
        </p:nvSpPr>
        <p:spPr>
          <a:xfrm>
            <a:off x="7680960" y="4754880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8/17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8"/>
          <p:cNvSpPr/>
          <p:nvPr/>
        </p:nvSpPr>
        <p:spPr>
          <a:xfrm>
            <a:off x="603495" y="4000558"/>
            <a:ext cx="7680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1100"/>
              <a:buFont typeface="Consolas"/>
              <a:buNone/>
            </a:pPr>
            <a:r>
              <a:rPr lang="en">
                <a:solidFill>
                  <a:srgbClr val="E0E0E0"/>
                </a:solidFill>
                <a:latin typeface="Calibri"/>
                <a:ea typeface="Calibri"/>
                <a:cs typeface="Calibri"/>
                <a:sym typeface="Calibri"/>
              </a:rPr>
              <a:t>www.virologytest.ai</a:t>
            </a:r>
            <a:endParaRPr b="0" i="0" u="none" cap="none" strike="noStrike">
              <a:solidFill>
                <a:srgbClr val="E0E0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/>
          <p:nvPr/>
        </p:nvSpPr>
        <p:spPr>
          <a:xfrm>
            <a:off x="548640" y="274320"/>
            <a:ext cx="731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A843"/>
              </a:buClr>
              <a:buSzPts val="900"/>
              <a:buFont typeface="Calibri"/>
              <a:buNone/>
            </a:pPr>
            <a:r>
              <a:rPr b="1" i="0" lang="en" sz="1800" u="none" cap="none" strike="noStrike">
                <a:solidFill>
                  <a:srgbClr val="D4A843"/>
                </a:solidFill>
                <a:latin typeface="Calibri"/>
                <a:ea typeface="Calibri"/>
                <a:cs typeface="Calibri"/>
                <a:sym typeface="Calibri"/>
              </a:rPr>
              <a:t>THE BENCHMARK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548640" y="54864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eorgia"/>
              <a:buNone/>
            </a:pPr>
            <a:r>
              <a:rPr b="0" i="0" lang="en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Current performance on VCT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548640" y="1143000"/>
            <a:ext cx="8046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548640" y="3200400"/>
            <a:ext cx="54900" cy="59430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p9"/>
          <p:cNvCxnSpPr/>
          <p:nvPr/>
        </p:nvCxnSpPr>
        <p:spPr>
          <a:xfrm>
            <a:off x="548640" y="4709160"/>
            <a:ext cx="8046600" cy="0"/>
          </a:xfrm>
          <a:prstGeom prst="straightConnector1">
            <a:avLst/>
          </a:prstGeom>
          <a:noFill/>
          <a:ln cap="flat" cmpd="sng" w="9525">
            <a:solidFill>
              <a:srgbClr val="4444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9"/>
          <p:cNvSpPr/>
          <p:nvPr/>
        </p:nvSpPr>
        <p:spPr>
          <a:xfrm>
            <a:off x="548640" y="4754880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Austin Morrissey  •  Pivotal Research Fellow  •  SecureBio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7680960" y="4754880"/>
            <a:ext cx="91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onsolas"/>
              <a:buNone/>
            </a:pPr>
            <a:r>
              <a:rPr b="0" i="0" lang="en" sz="800" u="none" cap="none" strike="noStrike">
                <a:solidFill>
                  <a:srgbClr val="888888"/>
                </a:solidFill>
                <a:latin typeface="Consolas"/>
                <a:ea typeface="Consolas"/>
                <a:cs typeface="Consolas"/>
                <a:sym typeface="Consolas"/>
              </a:rPr>
              <a:t>9/17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50" y="1316913"/>
            <a:ext cx="7151350" cy="28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